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7" r:id="rId15"/>
    <p:sldId id="274" r:id="rId16"/>
    <p:sldId id="270" r:id="rId17"/>
    <p:sldId id="275" r:id="rId18"/>
    <p:sldId id="291" r:id="rId19"/>
    <p:sldId id="268" r:id="rId20"/>
    <p:sldId id="294" r:id="rId21"/>
    <p:sldId id="271" r:id="rId22"/>
    <p:sldId id="272" r:id="rId23"/>
    <p:sldId id="273" r:id="rId24"/>
    <p:sldId id="276" r:id="rId25"/>
    <p:sldId id="277" r:id="rId26"/>
    <p:sldId id="293" r:id="rId27"/>
    <p:sldId id="278" r:id="rId28"/>
    <p:sldId id="280" r:id="rId29"/>
    <p:sldId id="281" r:id="rId30"/>
    <p:sldId id="282" r:id="rId31"/>
    <p:sldId id="279" r:id="rId32"/>
    <p:sldId id="283" r:id="rId33"/>
    <p:sldId id="284" r:id="rId34"/>
    <p:sldId id="285" r:id="rId35"/>
    <p:sldId id="286" r:id="rId36"/>
    <p:sldId id="292" r:id="rId37"/>
  </p:sldIdLst>
  <p:sldSz cx="12192000" cy="6858000"/>
  <p:notesSz cx="6888163" cy="100187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Repe" initials="MR" lastIdx="1" clrIdx="0">
    <p:extLst>
      <p:ext uri="{19B8F6BF-5375-455C-9EA6-DF929625EA0E}">
        <p15:presenceInfo xmlns:p15="http://schemas.microsoft.com/office/powerpoint/2012/main" userId="Marina Re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3223564-04A2-4DBE-AB00-FADE2F0FE1BB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F9219C8-8B82-4C74-8C2C-B7D6B960D5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06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92704-4BB8-46A3-99B3-9244C67F2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659C6B-A420-4BFC-9E37-653CC32C7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B43C6-762C-4A2A-8D71-B407F74F9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CC4D27-5F32-47E0-8A85-52C4F7BC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67F960-1A65-4AF1-AB2B-8347192D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83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BE042-B3DA-4E23-B375-C7ED7D54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45D44D-8B04-4229-8549-C691E9C01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78DB58-6299-4A6D-8F0C-B19445AA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2DD129-B64F-4282-8FCC-F577F7F4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28701-0650-4843-BB94-06B65767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2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0E0AD8-ACA7-481B-BABE-ECB991307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441393-E7F2-4026-A172-B652D2C3D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E9B42-694E-499A-8B4C-9C99A81D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F61E4-2597-4EA4-8EC0-E6648272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AFC0D5-CCE9-4A4A-A7D4-E280817D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84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2F8E7-88C8-4522-AD83-BFE0FDE9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DF91F-13D7-42AA-922F-00625FB8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914517-2C00-42A0-9113-FEE75AC8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77F944-93FE-426C-873C-65021A0B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08875-1150-4103-A8AC-63B5D940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31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0EA5A-8565-49DA-8F41-B77029D2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02201D-C498-4D24-BBC3-12FDCA1D4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8D97BA-D06C-4EBF-B7E5-A10AB3E4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A1E6C7-3678-4017-B62C-58254C16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508AA-4E16-4736-91DC-F09F8EC1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90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1A920-5F35-49B2-A453-06317794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0EF22E-5C88-47C6-8F02-BECEF44C5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6AB67A-D406-4B13-B6FE-014D8D9C5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581A65-39A3-4905-A5B3-1D1DFECF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EDA2AC-C861-4B63-965F-10B46484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1E9836-C80F-4732-9F2A-52022796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82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07363-A017-4123-BC0A-5C388FEA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E3F70E-0E87-43E4-B6DC-676D0A983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3BA973-0770-4F74-91BE-7B9F4E2AC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0FC1AC-D7DD-40B4-AEF6-F24D315C7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3CA907-5CBE-49BB-B443-71D4BB0EC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78E59CF-D1B8-4EB3-BCEC-AB446985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0C9937-5B56-4CC1-9566-695C0D99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8C15DD-480B-4B0A-9D00-BB52E492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27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9ED3C-DBA1-4AC9-8021-13223E6E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E87E14-C31E-46D6-B8B7-9F6C4577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628E3B-67B4-4FC0-B521-F5B1AAFA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4A1A4B-B80F-49A9-BC35-A40BC844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5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1B1EF-580D-4AF2-B0BA-699DD488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7704CB-E7E7-45C3-9766-78DC4829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7C9D30-1390-4445-83E3-179975F1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2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88F91-E5A5-4881-BEBD-284FC688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387671-8763-4276-A967-2C3AA387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6908CF-11F1-46C7-9A47-6F2D55DBF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C0547D-E654-4C19-8923-9A4A3C5C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E5E982-A933-45B3-A761-148A9854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8520EA-F9CA-4F0D-80A9-A7AF5D05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15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22C14-9EBC-42AA-A040-EDE03688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ADE7A0-511F-4641-B608-283DA0129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23B73E-9478-45C9-A100-DDB5DC8BE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A08BEF-C54D-4119-B01B-DF2A27BA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86ED1-6B4F-4303-B956-09F62C46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9D770-C60F-441A-AD30-F48B8C6C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22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5171CB-2193-4C27-ACE2-305AAF80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24198B-AB7D-4EAC-ACD3-0A8143C2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1D87E2-3239-48D0-B076-ED887ECC1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25861-BB5A-48A4-AEFF-B72D734044CE}" type="datetimeFigureOut">
              <a:rPr lang="es-ES" smtClean="0"/>
              <a:t>28/01/2021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6F0E8A-8DDE-4CD4-BA72-BDBE0E08B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2CBC80-960F-467F-95DE-3574F6D62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12B5A-13EE-48EA-ACF8-0A4D7D81A3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63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pd.es/media/docs/orientaciones-da7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ENORES E INTERNET: CÓMO ACTUAR ">
            <a:extLst>
              <a:ext uri="{FF2B5EF4-FFF2-40B4-BE49-F238E27FC236}">
                <a16:creationId xmlns:a16="http://schemas.microsoft.com/office/drawing/2014/main" id="{C56DAD52-D8C3-402B-92B9-4B661C097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15E2C63-F448-4C09-974C-209FB380B02F}"/>
              </a:ext>
            </a:extLst>
          </p:cNvPr>
          <p:cNvSpPr txBox="1"/>
          <p:nvPr/>
        </p:nvSpPr>
        <p:spPr>
          <a:xfrm>
            <a:off x="2615837" y="2542182"/>
            <a:ext cx="95761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200" b="1" dirty="0">
                <a:solidFill>
                  <a:schemeClr val="bg1"/>
                </a:solidFill>
              </a:rPr>
              <a:t>MENORES E INTERNET: CÓMO ACTUAR PARA PROTEGER SUS DATOS Y PRIVACIDAD EN REDES SOCIALES, BLOGS, VIDEOS, ETC.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5A7C2D-EBB0-4707-B6FA-31D15C1185B4}"/>
              </a:ext>
            </a:extLst>
          </p:cNvPr>
          <p:cNvSpPr txBox="1"/>
          <p:nvPr/>
        </p:nvSpPr>
        <p:spPr>
          <a:xfrm>
            <a:off x="8464061" y="5136940"/>
            <a:ext cx="372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DEPARTAMENTO DE CONSULTORÍA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0E3230-D45D-4C1B-A065-E166D0FCDE2C}"/>
              </a:ext>
            </a:extLst>
          </p:cNvPr>
          <p:cNvSpPr txBox="1"/>
          <p:nvPr/>
        </p:nvSpPr>
        <p:spPr>
          <a:xfrm>
            <a:off x="591367" y="112034"/>
            <a:ext cx="565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28 DE ENERO, DÍA EUROPEO DE LA PROTECCIÓN DE DATOS</a:t>
            </a:r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DBEBA8B-2860-4AA7-811A-0A4C38AC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472" y="5546070"/>
            <a:ext cx="2435604" cy="5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4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63330" y="1491902"/>
            <a:ext cx="565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DERECHOS EN MATERIA DE PROTECCIÓN DE DATOS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112109" y="2471351"/>
            <a:ext cx="347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DERECHOS: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ACCESO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RECTIFICACIÓN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OPOSICIÓN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SUPRESIÓN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LIMITACIÓN AL TRATAMIENTO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PORTABILIDAD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84357" y="2471351"/>
            <a:ext cx="6833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¿Quiénes pueden ejercitar estos derechos?</a:t>
            </a:r>
          </a:p>
          <a:p>
            <a:r>
              <a:rPr lang="es-ES" dirty="0"/>
              <a:t>Solo pueden ser ejercidos por sus titulares o representantes legales</a:t>
            </a:r>
          </a:p>
          <a:p>
            <a:endParaRPr lang="es-ES" dirty="0"/>
          </a:p>
          <a:p>
            <a:pPr algn="ctr"/>
            <a:r>
              <a:rPr lang="es-ES" b="1" dirty="0"/>
              <a:t>¿Ante quién?</a:t>
            </a:r>
          </a:p>
          <a:p>
            <a:pPr algn="ctr"/>
            <a:r>
              <a:rPr lang="es-ES" dirty="0"/>
              <a:t>Ante los responsables del tratamiento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¿Hay obligación de contestar a los interesados? </a:t>
            </a:r>
          </a:p>
          <a:p>
            <a:pPr algn="ctr"/>
            <a:r>
              <a:rPr lang="es-ES" dirty="0"/>
              <a:t>Si, siempre</a:t>
            </a:r>
          </a:p>
        </p:txBody>
      </p:sp>
      <p:pic>
        <p:nvPicPr>
          <p:cNvPr id="8194" name="Picture 2" descr="Qué es un derecho? Definición, funciones y tipos - Como Funciona Que">
            <a:extLst>
              <a:ext uri="{FF2B5EF4-FFF2-40B4-BE49-F238E27FC236}">
                <a16:creationId xmlns:a16="http://schemas.microsoft.com/office/drawing/2014/main" id="{0DC444E1-840C-455E-8111-F4F45091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87" y="4502676"/>
            <a:ext cx="3387012" cy="209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16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201EBB9-4114-46EE-AA02-3B95B37E7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406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76400" y="1274064"/>
            <a:ext cx="10515600" cy="1325563"/>
          </a:xfrm>
        </p:spPr>
        <p:txBody>
          <a:bodyPr/>
          <a:lstStyle/>
          <a:p>
            <a:r>
              <a:rPr lang="es-ES" b="1" dirty="0"/>
              <a:t>	RESPONSABLE VS ENCARGADO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765176" y="2270683"/>
            <a:ext cx="5157787" cy="620362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RESPONSABLE DEL TRATAMIENTO 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765176" y="3012842"/>
            <a:ext cx="5157787" cy="3684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Es la persona física o jurídica, pública o privada, que decide sobre la finalidad, contenido y uso del mismo, bien por decisión directa o porque así le viene impuesto por una norma legal. 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172200" y="2270683"/>
            <a:ext cx="5127583" cy="620362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ENCARGADO DEL TRATAMIENTO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6141308" y="3012842"/>
            <a:ext cx="5183188" cy="3684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Es la persona física o jurídica, autoridad pública, servicio u otro organismo que trate datos personales por cuenta del responsable del tratamiento. </a:t>
            </a:r>
          </a:p>
        </p:txBody>
      </p:sp>
      <p:pic>
        <p:nvPicPr>
          <p:cNvPr id="6154" name="Picture 10" descr="Carácter empresarial Vector Premium ">
            <a:extLst>
              <a:ext uri="{FF2B5EF4-FFF2-40B4-BE49-F238E27FC236}">
                <a16:creationId xmlns:a16="http://schemas.microsoft.com/office/drawing/2014/main" id="{3A6EE91A-549F-425E-A845-E1414C6CC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1" b="89916" l="7668" r="38658">
                        <a14:foregroundMark x1="28115" y1="12605" x2="21565" y2="3641"/>
                        <a14:foregroundMark x1="21565" y1="3641" x2="14537" y2="11485"/>
                        <a14:foregroundMark x1="14537" y1="11485" x2="19010" y2="24930"/>
                        <a14:foregroundMark x1="19010" y1="24930" x2="26997" y2="27171"/>
                        <a14:foregroundMark x1="26997" y1="27171" x2="28435" y2="12325"/>
                        <a14:foregroundMark x1="28435" y1="12325" x2="27157" y2="10644"/>
                        <a14:foregroundMark x1="12780" y1="28291" x2="11342" y2="23249"/>
                        <a14:foregroundMark x1="12780" y1="28852" x2="13099" y2="27731"/>
                        <a14:foregroundMark x1="15016" y1="31933" x2="15176" y2="29692"/>
                        <a14:foregroundMark x1="14217" y1="27731" x2="8147" y2="36975"/>
                        <a14:foregroundMark x1="8147" y1="36975" x2="14696" y2="34174"/>
                        <a14:foregroundMark x1="13099" y1="28571" x2="12141" y2="30812"/>
                        <a14:foregroundMark x1="10383" y1="28291" x2="11981" y2="34174"/>
                        <a14:foregroundMark x1="7668" y1="29972" x2="7668" y2="34734"/>
                        <a14:foregroundMark x1="34026" y1="29132" x2="27476" y2="26050"/>
                        <a14:foregroundMark x1="30671" y1="26891" x2="38658" y2="28571"/>
                        <a14:foregroundMark x1="38658" y1="28571" x2="34026" y2="40616"/>
                        <a14:foregroundMark x1="34026" y1="40616" x2="29553" y2="40056"/>
                        <a14:foregroundMark x1="25240" y1="13725" x2="17093" y2="11485"/>
                        <a14:foregroundMark x1="17093" y1="11485" x2="21565" y2="23249"/>
                        <a14:foregroundMark x1="21565" y1="23249" x2="24760" y2="12325"/>
                        <a14:foregroundMark x1="25879" y1="13165" x2="25879" y2="13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8" r="61801"/>
          <a:stretch/>
        </p:blipFill>
        <p:spPr bwMode="auto">
          <a:xfrm>
            <a:off x="2917601" y="4754521"/>
            <a:ext cx="1033344" cy="18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arácter empresarial Vector Premium ">
            <a:extLst>
              <a:ext uri="{FF2B5EF4-FFF2-40B4-BE49-F238E27FC236}">
                <a16:creationId xmlns:a16="http://schemas.microsoft.com/office/drawing/2014/main" id="{F54B35C5-1716-444D-B70A-7AACFF473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5"/>
          <a:stretch/>
        </p:blipFill>
        <p:spPr bwMode="auto">
          <a:xfrm>
            <a:off x="8623845" y="4718049"/>
            <a:ext cx="957506" cy="19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3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1274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72400" y="1532238"/>
            <a:ext cx="464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LEGITIMACIÓN DEL TRATAMIENTO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9558" y="1993903"/>
            <a:ext cx="11046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u="sng" dirty="0"/>
              <a:t>¿De quién son los datos de carácter personal?</a:t>
            </a:r>
            <a:r>
              <a:rPr lang="es-ES" dirty="0"/>
              <a:t> </a:t>
            </a:r>
          </a:p>
          <a:p>
            <a:pPr algn="just"/>
            <a:r>
              <a:rPr lang="es-ES" dirty="0"/>
              <a:t>Cada persona es titular de sus respectivos datos de carácter personal</a:t>
            </a:r>
          </a:p>
          <a:p>
            <a:pPr algn="just"/>
            <a:endParaRPr lang="es-ES" b="1" dirty="0"/>
          </a:p>
          <a:p>
            <a:r>
              <a:rPr lang="es-ES" b="1" u="sng" dirty="0"/>
              <a:t>¿Cuál es la edad para que los menores puedan prestar consentimiento para tratar sus datos personales?</a:t>
            </a:r>
            <a:endParaRPr lang="es-ES" u="sng" dirty="0"/>
          </a:p>
          <a:p>
            <a:r>
              <a:rPr lang="es-ES" dirty="0"/>
              <a:t>RGPD </a:t>
            </a:r>
            <a:r>
              <a:rPr lang="es-ES" b="1" dirty="0">
                <a:solidFill>
                  <a:srgbClr val="0070C0"/>
                </a:solidFill>
              </a:rPr>
              <a:t>16 años </a:t>
            </a:r>
          </a:p>
          <a:p>
            <a:r>
              <a:rPr lang="es-ES" dirty="0"/>
              <a:t>Estados de la Unión Europea podrán rebajarlo hasta un mínimo de </a:t>
            </a:r>
            <a:r>
              <a:rPr lang="es-ES" b="1" dirty="0">
                <a:solidFill>
                  <a:srgbClr val="0070C0"/>
                </a:solidFill>
              </a:rPr>
              <a:t>13 años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/>
              <a:t>Art 7 LOPD </a:t>
            </a:r>
            <a:r>
              <a:rPr lang="es-ES" b="1" dirty="0">
                <a:solidFill>
                  <a:srgbClr val="0070C0"/>
                </a:solidFill>
              </a:rPr>
              <a:t>14 años</a:t>
            </a:r>
            <a:r>
              <a:rPr lang="es-ES" dirty="0"/>
              <a:t>, para menores de esa edad el otorgamiento lo deberán dar sus </a:t>
            </a:r>
            <a:r>
              <a:rPr lang="es-ES" u="sng" dirty="0"/>
              <a:t>padres o tutores.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Otras bases sin necesidad de contar con la autorización de su titular en supuestos en que una </a:t>
            </a:r>
            <a:r>
              <a:rPr lang="es-ES" b="1" u="sng" dirty="0"/>
              <a:t>norma con rango de Ley</a:t>
            </a:r>
            <a:r>
              <a:rPr lang="es-ES" dirty="0"/>
              <a:t> autorice el tratamiento o incluso obligue al responsable a llevarlo a cabo.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83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ómo adapto mi empresa a la nueva LOPD? (RGPD)">
            <a:extLst>
              <a:ext uri="{FF2B5EF4-FFF2-40B4-BE49-F238E27FC236}">
                <a16:creationId xmlns:a16="http://schemas.microsoft.com/office/drawing/2014/main" id="{DB84F37A-3CCA-4CBE-A9A2-B6787C23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27" y="2293181"/>
            <a:ext cx="3226389" cy="16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12108" y="1433384"/>
            <a:ext cx="89586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¿Puede un menor de 14 años ejercitar los derechos contemplados en el </a:t>
            </a:r>
            <a:r>
              <a:rPr lang="es-ES" b="1" dirty="0" err="1">
                <a:solidFill>
                  <a:srgbClr val="0070C0"/>
                </a:solidFill>
              </a:rPr>
              <a:t>RGPD</a:t>
            </a:r>
            <a:r>
              <a:rPr lang="es-ES" b="1" dirty="0">
                <a:solidFill>
                  <a:srgbClr val="0070C0"/>
                </a:solidFill>
              </a:rPr>
              <a:t>?</a:t>
            </a:r>
            <a:endParaRPr lang="es-ES" dirty="0">
              <a:solidFill>
                <a:srgbClr val="0070C0"/>
              </a:solidFill>
            </a:endParaRPr>
          </a:p>
          <a:p>
            <a:endParaRPr lang="es-ES" dirty="0"/>
          </a:p>
          <a:p>
            <a:r>
              <a:rPr lang="es-ES" dirty="0"/>
              <a:t>Por quien ostente la </a:t>
            </a:r>
            <a:r>
              <a:rPr lang="es-ES" u="sng" dirty="0"/>
              <a:t>patria potestad o por sus tutores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Mayores de 14 años </a:t>
            </a:r>
            <a:r>
              <a:rPr lang="es-ES" u="sng" dirty="0"/>
              <a:t>habilitados</a:t>
            </a:r>
            <a:r>
              <a:rPr lang="es-ES" dirty="0"/>
              <a:t> para el ejercicio de los derechos.</a:t>
            </a:r>
          </a:p>
          <a:p>
            <a:endParaRPr lang="es-ES" dirty="0"/>
          </a:p>
          <a:p>
            <a:pPr algn="ctr"/>
            <a:r>
              <a:rPr lang="es-ES" b="1" dirty="0">
                <a:solidFill>
                  <a:srgbClr val="0070C0"/>
                </a:solidFill>
              </a:rPr>
              <a:t>¿Se pueden recabar y tratar datos personales de menores?</a:t>
            </a:r>
          </a:p>
          <a:p>
            <a:r>
              <a:rPr lang="es-ES" dirty="0"/>
              <a:t>Sí, siempre que se observe lo dispuesto en el </a:t>
            </a:r>
            <a:r>
              <a:rPr lang="es-ES" dirty="0" err="1"/>
              <a:t>RGPD</a:t>
            </a:r>
            <a:endParaRPr lang="es-ES" dirty="0"/>
          </a:p>
          <a:p>
            <a:endParaRPr lang="es-ES" dirty="0"/>
          </a:p>
          <a:p>
            <a:r>
              <a:rPr lang="es-ES" dirty="0"/>
              <a:t>Cuando la recogida y tratamiento de datos responda al consentimiento, hay que tener en cuenta que deberá ser </a:t>
            </a:r>
            <a:r>
              <a:rPr lang="es-ES" b="1" u="sng" dirty="0"/>
              <a:t>expreso</a:t>
            </a:r>
            <a:r>
              <a:rPr lang="es-ES" dirty="0"/>
              <a:t> y que cuando se trate de menores de 14 años lo han de prestar sus </a:t>
            </a:r>
            <a:r>
              <a:rPr lang="es-ES" b="1" u="sng" dirty="0"/>
              <a:t>padres o tutores.</a:t>
            </a:r>
          </a:p>
          <a:p>
            <a:endParaRPr lang="es-ES" b="1" u="sng" dirty="0"/>
          </a:p>
          <a:p>
            <a:r>
              <a:rPr lang="es-ES" dirty="0"/>
              <a:t>Los mayores de 14 años ellos mismos salvo en aquellos casos previstos legalmente en los que se exija asistencia por su padres o tutores.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096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29966" y="1517717"/>
            <a:ext cx="479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¿CÓMO HAY TRATAR LOS DATOS?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41405" y="2110208"/>
            <a:ext cx="10898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LÍCITA 	-	LEAL 	- 	TRANSPARENTE 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Minimización de los datos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Finalidad legítima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49246" y="3657600"/>
            <a:ext cx="955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¿PUEDE UNA INSTITUCIÓN PUBLICAR UN LISTADO DE PERSONAS INSCRITAS A UNA ACTIVIDAD?</a:t>
            </a:r>
            <a:endParaRPr lang="es-ES" dirty="0">
              <a:solidFill>
                <a:srgbClr val="0070C0"/>
              </a:solidFill>
            </a:endParaRP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05570" y="4148521"/>
            <a:ext cx="10219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SÍ</a:t>
            </a:r>
          </a:p>
          <a:p>
            <a:r>
              <a:rPr lang="es-E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Criterio provisional</a:t>
            </a:r>
            <a:r>
              <a:rPr lang="es-ES" dirty="0"/>
              <a:t> para garantizar la protección frente a la divulgación del documento nacional de identidad (DNI), del número de identidad de extranjero (</a:t>
            </a:r>
            <a:r>
              <a:rPr lang="es-ES" dirty="0" err="1"/>
              <a:t>NIE</a:t>
            </a:r>
            <a:r>
              <a:rPr lang="es-ES" dirty="0"/>
              <a:t>), así como del pasaporte o documento equivalente.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/>
              <a:t>DNI</a:t>
            </a:r>
            <a:r>
              <a:rPr lang="es-ES" dirty="0"/>
              <a:t> con formato 12345678X, se publicarán los dígitos que en el formato ocupen las posiciones cuarta, quinta, sexta y séptima. Siguiendo el ejemplo anterior: ***4567**.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 </a:t>
            </a:r>
            <a:r>
              <a:rPr lang="es-ES" b="1" dirty="0" err="1"/>
              <a:t>NIE</a:t>
            </a:r>
            <a:r>
              <a:rPr lang="es-ES" dirty="0"/>
              <a:t> con formato L1234567X, se publicarán los dígitos que en el formato ocupen las posiciones, cuarta, quinta, sexta y séptima, evitando el primer carácter alfabético. En el ejemplo: ****4567*.</a:t>
            </a:r>
          </a:p>
        </p:txBody>
      </p:sp>
    </p:spTree>
    <p:extLst>
      <p:ext uri="{BB962C8B-B14F-4D97-AF65-F5344CB8AC3E}">
        <p14:creationId xmlns:p14="http://schemas.microsoft.com/office/powerpoint/2010/main" val="297732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92737" y="1555433"/>
            <a:ext cx="500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LIMITACIÓN DE LA FINALIDAD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33384" y="2298357"/>
            <a:ext cx="97741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Determinados - </a:t>
            </a:r>
            <a:r>
              <a:rPr lang="es-ES" dirty="0"/>
              <a:t>solo recabar los datos que necesitemos.</a:t>
            </a:r>
          </a:p>
          <a:p>
            <a:endParaRPr lang="es-ES" dirty="0"/>
          </a:p>
          <a:p>
            <a:r>
              <a:rPr lang="es-ES" b="1" dirty="0"/>
              <a:t>Explícitos </a:t>
            </a:r>
            <a:r>
              <a:rPr lang="es-ES" dirty="0"/>
              <a:t>- afectado debe saber para que se están recogiendo sus datos personales.</a:t>
            </a:r>
          </a:p>
          <a:p>
            <a:endParaRPr lang="es-ES" dirty="0"/>
          </a:p>
          <a:p>
            <a:r>
              <a:rPr lang="es-ES" b="1" dirty="0"/>
              <a:t>Legítimos </a:t>
            </a:r>
            <a:r>
              <a:rPr lang="es-ES" dirty="0"/>
              <a:t>- solo deberemos usar los datos personales en todo aquello a lo que estemos autorizados.</a:t>
            </a:r>
          </a:p>
          <a:p>
            <a:endParaRPr lang="es-ES" b="1" dirty="0"/>
          </a:p>
          <a:p>
            <a:r>
              <a:rPr lang="es-ES" b="1" dirty="0"/>
              <a:t>Excepciones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 fines de archivo en interés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finalidad de investigación científica e histórica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fines estadísticos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389342" y="4449117"/>
            <a:ext cx="195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ANONIMIZACIÓN</a:t>
            </a:r>
            <a:endParaRPr lang="es-ES" dirty="0"/>
          </a:p>
        </p:txBody>
      </p:sp>
      <p:sp>
        <p:nvSpPr>
          <p:cNvPr id="6" name="Cerrar llave 5"/>
          <p:cNvSpPr/>
          <p:nvPr/>
        </p:nvSpPr>
        <p:spPr>
          <a:xfrm>
            <a:off x="6623222" y="4151869"/>
            <a:ext cx="518983" cy="9638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901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77893" y="1475042"/>
            <a:ext cx="449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  PLAZOS DE</a:t>
            </a:r>
            <a:r>
              <a:rPr lang="es-ES" sz="2000" b="1" dirty="0">
                <a:solidFill>
                  <a:srgbClr val="0070C0"/>
                </a:solidFill>
              </a:rPr>
              <a:t> </a:t>
            </a:r>
            <a:r>
              <a:rPr lang="es-ES" sz="2400" b="1" dirty="0">
                <a:solidFill>
                  <a:srgbClr val="0070C0"/>
                </a:solidFill>
              </a:rPr>
              <a:t>CONSERVACIÓN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10962" y="2236573"/>
            <a:ext cx="942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</a:t>
            </a:r>
            <a:r>
              <a:rPr lang="es-ES" b="1" u="sng" dirty="0"/>
              <a:t>ESTRICTAMENTE NECESARIO</a:t>
            </a:r>
            <a:r>
              <a:rPr lang="es-ES" b="1" dirty="0"/>
              <a:t> </a:t>
            </a:r>
            <a:r>
              <a:rPr lang="es-ES" dirty="0"/>
              <a:t>para la finalidad para la que fueron recabados.</a:t>
            </a:r>
          </a:p>
          <a:p>
            <a:endParaRPr lang="es-ES" dirty="0"/>
          </a:p>
          <a:p>
            <a:r>
              <a:rPr lang="es-ES" dirty="0"/>
              <a:t>Una vez que los datos personales dejen de ser necesarios para esta finalidad, deben ser eliminados o bloqueados.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458097" y="3744097"/>
            <a:ext cx="4003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/>
              <a:t>ANTES </a:t>
            </a:r>
          </a:p>
          <a:p>
            <a:r>
              <a:rPr lang="es-ES" dirty="0"/>
              <a:t>INCUMPLIMIENTO DE PLAZO </a:t>
            </a:r>
          </a:p>
          <a:p>
            <a:r>
              <a:rPr lang="es-ES" dirty="0"/>
              <a:t>INFRACCIÓN GRAVE – HASTA 300.000€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30097" y="3815267"/>
            <a:ext cx="478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/>
              <a:t>AHORA</a:t>
            </a:r>
          </a:p>
          <a:p>
            <a:pPr algn="ctr"/>
            <a:r>
              <a:rPr lang="es-ES" dirty="0"/>
              <a:t>LIMITACIÓN DEL PLAZO DE CONSERVACIÓN</a:t>
            </a:r>
          </a:p>
          <a:p>
            <a:pPr algn="r"/>
            <a:r>
              <a:rPr lang="es-ES" dirty="0"/>
              <a:t>MUY GRAVE </a:t>
            </a:r>
            <a:r>
              <a:rPr lang="es-ES" b="1" dirty="0"/>
              <a:t>– HASTA 20 MILLONES € </a:t>
            </a:r>
            <a:r>
              <a:rPr lang="es-ES" b="1" dirty="0" err="1"/>
              <a:t>Ó</a:t>
            </a:r>
            <a:r>
              <a:rPr lang="es-ES" b="1" dirty="0"/>
              <a:t> CUANTÍA EQUIVALENTE HASTA AL 4% DEL VOLUMEN DE NEGOCIO ANUAL GLOBAL DEL EJERCICIO FINANCIERO ANTERIOR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458097" y="5869459"/>
            <a:ext cx="947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Criterio para guardar los datos personales </a:t>
            </a:r>
            <a:r>
              <a:rPr lang="es-ES" b="1" dirty="0"/>
              <a:t>PROPORCIONALIDAD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90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41406" y="1442811"/>
            <a:ext cx="9329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EXCEPCIONES: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Interés Histórico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Científico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Informativo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2718486" y="1780087"/>
            <a:ext cx="308919" cy="7043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286898" y="1947588"/>
            <a:ext cx="231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INTERÉS GENERAL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41406" y="2729914"/>
            <a:ext cx="10181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Pautas para no extralimitarnos al recabar datos personales: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Autorregulación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Minimización 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Utilizar herramientas automáticas de borrado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Utilizar métodos de almacenamiento fiables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41406" y="4294016"/>
            <a:ext cx="99039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Periodos de prescripción</a:t>
            </a:r>
          </a:p>
          <a:p>
            <a:r>
              <a:rPr lang="es-ES" dirty="0"/>
              <a:t>Circunstancias que </a:t>
            </a:r>
            <a:r>
              <a:rPr lang="es-ES" b="1" u="sng" dirty="0"/>
              <a:t>por ley </a:t>
            </a:r>
            <a:r>
              <a:rPr lang="es-ES" dirty="0"/>
              <a:t>nos obligan a conservar la información durante un determinado tiempo: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Código de Comercio - 6 años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Tributos y Seguridad Social – 4 años reclamaciones Agencia tributaria </a:t>
            </a:r>
            <a:r>
              <a:rPr lang="es-ES" dirty="0" err="1"/>
              <a:t>ó</a:t>
            </a:r>
            <a:r>
              <a:rPr lang="es-ES" dirty="0"/>
              <a:t> 5 años Seguridad Social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 err="1"/>
              <a:t>Videovigilancia</a:t>
            </a:r>
            <a:r>
              <a:rPr lang="es-ES" dirty="0"/>
              <a:t> – no más de 1 mes, pero supuestos de Ley de Seguridad Ciudadana 3 años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Sanidad – 1 año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Servicios mercantiles – 4 meses</a:t>
            </a:r>
          </a:p>
        </p:txBody>
      </p:sp>
    </p:spTree>
    <p:extLst>
      <p:ext uri="{BB962C8B-B14F-4D97-AF65-F5344CB8AC3E}">
        <p14:creationId xmlns:p14="http://schemas.microsoft.com/office/powerpoint/2010/main" val="270864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71016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16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8AC161-56C8-4F15-AE49-24682F87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6777" y="2243314"/>
            <a:ext cx="4977976" cy="4065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5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PRESERVACIÓN DE LA IMAGEN</a:t>
            </a:r>
            <a:br>
              <a:rPr lang="es-ES" sz="5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5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09635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Concepto de seguridad de seguridad empresarial protección corporativa Foto gratis">
            <a:extLst>
              <a:ext uri="{FF2B5EF4-FFF2-40B4-BE49-F238E27FC236}">
                <a16:creationId xmlns:a16="http://schemas.microsoft.com/office/drawing/2014/main" id="{FECAAAF1-BB59-4F48-B1A9-BCF9AEA9B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30127" b="1"/>
          <a:stretch/>
        </p:blipFill>
        <p:spPr bwMode="auto">
          <a:xfrm>
            <a:off x="20" y="2178247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4DA950-B526-4311-844B-54C8B650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0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62184" y="1433384"/>
            <a:ext cx="5449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PRESERVACIÓN DE LA IMAGEN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02043" y="2224216"/>
            <a:ext cx="10392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Toda esta información que niños y jóvenes comparten en Internet dibuja </a:t>
            </a:r>
            <a:r>
              <a:rPr lang="es-ES" b="1" dirty="0"/>
              <a:t>su identidad digital</a:t>
            </a:r>
            <a:r>
              <a:rPr lang="es-ES" dirty="0"/>
              <a:t>, </a:t>
            </a:r>
            <a:r>
              <a:rPr lang="es-ES" b="1" dirty="0"/>
              <a:t>se almacena </a:t>
            </a:r>
            <a:r>
              <a:rPr lang="es-ES" dirty="0"/>
              <a:t>y puede ser </a:t>
            </a:r>
            <a:r>
              <a:rPr lang="es-ES" b="1" dirty="0"/>
              <a:t>utilizada</a:t>
            </a:r>
            <a:r>
              <a:rPr lang="es-ES" dirty="0"/>
              <a:t> para que terceras personas tomen decisiones que los afecten en el futuro.</a:t>
            </a:r>
          </a:p>
          <a:p>
            <a:pPr algn="just"/>
            <a:endParaRPr lang="es-ES" b="1" dirty="0"/>
          </a:p>
          <a:p>
            <a:pPr algn="just"/>
            <a:r>
              <a:rPr lang="es-ES" b="1" dirty="0"/>
              <a:t>M. A. </a:t>
            </a:r>
            <a:r>
              <a:rPr lang="es-ES" b="1" dirty="0" err="1"/>
              <a:t>Barbarà</a:t>
            </a:r>
            <a:r>
              <a:rPr lang="es-ES" b="1" dirty="0"/>
              <a:t>, Directora de la Autoridad Catalana de Protección de Datos (</a:t>
            </a:r>
            <a:r>
              <a:rPr lang="es-ES" b="1" dirty="0" err="1"/>
              <a:t>APDCAT</a:t>
            </a:r>
            <a:r>
              <a:rPr lang="es-ES" b="1" dirty="0"/>
              <a:t>), </a:t>
            </a:r>
            <a:r>
              <a:rPr lang="es-ES" dirty="0"/>
              <a:t>ha instado "a ser capaces de que las nuevas generaciones entiendan que el derecho a la protección de datos nos otorga el control sobre la propia información para que, cada uno de nosotros, controle su vida, su libertad”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“La tecnología está incrustada en nuestra vida, ya que </a:t>
            </a:r>
            <a:r>
              <a:rPr lang="es-ES" u="sng" dirty="0"/>
              <a:t>no es una mera herramienta</a:t>
            </a:r>
            <a:r>
              <a:rPr lang="es-ES" dirty="0"/>
              <a:t>, sino que </a:t>
            </a:r>
            <a:r>
              <a:rPr lang="es-ES" u="sng" dirty="0"/>
              <a:t>forma parte </a:t>
            </a:r>
            <a:r>
              <a:rPr lang="es-ES" dirty="0"/>
              <a:t>de la vida ordinaria”.</a:t>
            </a:r>
          </a:p>
        </p:txBody>
      </p:sp>
    </p:spTree>
    <p:extLst>
      <p:ext uri="{BB962C8B-B14F-4D97-AF65-F5344CB8AC3E}">
        <p14:creationId xmlns:p14="http://schemas.microsoft.com/office/powerpoint/2010/main" val="397062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71016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16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8AC161-56C8-4F15-AE49-24682F87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9606" y="1580583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TEMAS</a:t>
            </a:r>
            <a:r>
              <a:rPr lang="en-US" sz="5000" dirty="0">
                <a:solidFill>
                  <a:srgbClr val="000000"/>
                </a:solidFill>
              </a:rPr>
              <a:t> </a:t>
            </a: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CLAVE</a:t>
            </a:r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09635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Concepto de seguridad de seguridad empresarial protección corporativa Foto gratis">
            <a:extLst>
              <a:ext uri="{FF2B5EF4-FFF2-40B4-BE49-F238E27FC236}">
                <a16:creationId xmlns:a16="http://schemas.microsoft.com/office/drawing/2014/main" id="{FECAAAF1-BB59-4F48-B1A9-BCF9AEA9B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30127" b="1"/>
          <a:stretch/>
        </p:blipFill>
        <p:spPr bwMode="auto">
          <a:xfrm>
            <a:off x="20" y="2178247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643AFBC-F012-4E06-A03B-93235F65A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890471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0000"/>
                </a:solidFill>
              </a:rPr>
              <a:t>TRATAMIENTO DE DATOS DE CARÁCTER PERSONAL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MARCO REGULADOR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NOCIONES PREVIAS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0000"/>
                </a:solidFill>
              </a:rPr>
              <a:t>PRESERVACIÓN DE LA IMAGEN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PRESERVACION DE LA IMAGEN Y CONSENTIMIENTO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HUELLA DIGITAL + PRIVACIDAD DIGITAL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4DA950-B526-4311-844B-54C8B650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41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5606E7C-41B1-4302-8C4C-BDBFAC52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40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7A3764A-D68D-4609-9CAC-2FE139CD7490}"/>
              </a:ext>
            </a:extLst>
          </p:cNvPr>
          <p:cNvSpPr txBox="1"/>
          <p:nvPr/>
        </p:nvSpPr>
        <p:spPr>
          <a:xfrm>
            <a:off x="3968496" y="1399032"/>
            <a:ext cx="3639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CONSENTIMIENTO EXPRESO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C1DDF6-60FE-4F0A-919D-FF8065B4ECC1}"/>
              </a:ext>
            </a:extLst>
          </p:cNvPr>
          <p:cNvSpPr txBox="1"/>
          <p:nvPr/>
        </p:nvSpPr>
        <p:spPr>
          <a:xfrm>
            <a:off x="868680" y="2157984"/>
            <a:ext cx="10378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Requiere que la voluntad sea: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dirty="0"/>
              <a:t>Libre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dirty="0"/>
              <a:t>Específica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dirty="0"/>
              <a:t>Informada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s-ES" dirty="0"/>
              <a:t>Inequívoca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Usuario </a:t>
            </a:r>
            <a:r>
              <a:rPr lang="es-ES" b="1" dirty="0"/>
              <a:t>debe decir explícitamente que sí o que no</a:t>
            </a:r>
            <a:r>
              <a:rPr lang="es-ES" dirty="0"/>
              <a:t>, pero en cualquier caso debe </a:t>
            </a:r>
            <a:r>
              <a:rPr lang="es-ES" b="1" dirty="0"/>
              <a:t>realizar una acción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975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ecaución - EcuRed">
            <a:extLst>
              <a:ext uri="{FF2B5EF4-FFF2-40B4-BE49-F238E27FC236}">
                <a16:creationId xmlns:a16="http://schemas.microsoft.com/office/drawing/2014/main" id="{0F7968E8-B9E8-418A-971F-44CD9AB6F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46" y="1767668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09188" y="1501663"/>
            <a:ext cx="635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CONSENTIMIENTO PARA PUBLICAR FOTOS EN INTERNET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15547" y="1986751"/>
            <a:ext cx="93602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¡PRECAUCIÓN!</a:t>
            </a:r>
          </a:p>
          <a:p>
            <a:endParaRPr lang="es-ES" dirty="0"/>
          </a:p>
          <a:p>
            <a:r>
              <a:rPr lang="es-ES" dirty="0"/>
              <a:t>Las fotografías de una persona son también datos de carácter personal y no pueden ser tratados de manera diferente a la finalidad para la que se hayan obtenido.</a:t>
            </a:r>
          </a:p>
          <a:p>
            <a:endParaRPr lang="es-ES" dirty="0"/>
          </a:p>
          <a:p>
            <a:r>
              <a:rPr lang="es-ES" b="1" dirty="0"/>
              <a:t>Fotografías en las redes sociales</a:t>
            </a:r>
            <a:endParaRPr lang="es-ES" dirty="0"/>
          </a:p>
          <a:p>
            <a:r>
              <a:rPr lang="es-ES" dirty="0"/>
              <a:t>Conocemos su origen o su autor (familiar, un amigo o un conocido) la LOPD considera esa actuación como </a:t>
            </a:r>
            <a:r>
              <a:rPr lang="es-ES" b="1" u="sng" dirty="0"/>
              <a:t>“USO DOMÉSTICO”.</a:t>
            </a:r>
            <a:r>
              <a:rPr lang="es-ES" b="1" dirty="0"/>
              <a:t> </a:t>
            </a:r>
            <a:r>
              <a:rPr lang="es-ES" dirty="0"/>
              <a:t>La finalidad de esas imágenes uso estrictamente personal.</a:t>
            </a:r>
          </a:p>
          <a:p>
            <a:endParaRPr lang="es-ES" dirty="0"/>
          </a:p>
          <a:p>
            <a:r>
              <a:rPr lang="es-ES" dirty="0"/>
              <a:t>Excepciones en las que no se califica uso doméstico: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Página o perfil en la red social es utilizada como empresa.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Perfil es público y cualquier persona que forme parte de esa red social pueda acceder a ese perfil sin ninguna restricción ni contenido privado.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/>
              <a:t>Perfil o página de esa red social revele datos muy personales al haber “seguido” o “añadido como amigo” al mismo.</a:t>
            </a:r>
          </a:p>
        </p:txBody>
      </p:sp>
    </p:spTree>
    <p:extLst>
      <p:ext uri="{BB962C8B-B14F-4D97-AF65-F5344CB8AC3E}">
        <p14:creationId xmlns:p14="http://schemas.microsoft.com/office/powerpoint/2010/main" val="392995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75270" y="2373292"/>
            <a:ext cx="10441459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Pedir el consentimiento para el uso de esos datos a su representante o tutor legal si el menor no ha cumplido los </a:t>
            </a:r>
            <a:r>
              <a:rPr lang="es-ES" b="1" dirty="0"/>
              <a:t>14 años </a:t>
            </a:r>
            <a:r>
              <a:rPr lang="es-ES" dirty="0"/>
              <a:t>o está incapacitado. </a:t>
            </a:r>
          </a:p>
          <a:p>
            <a:endParaRPr lang="es-ES" dirty="0"/>
          </a:p>
          <a:p>
            <a:endParaRPr lang="es-ES" b="1" dirty="0"/>
          </a:p>
          <a:p>
            <a:r>
              <a:rPr lang="es-ES" b="1" dirty="0"/>
              <a:t>De 14 a18 años</a:t>
            </a:r>
            <a:r>
              <a:rPr lang="es-ES" dirty="0"/>
              <a:t>, el consentimiento lo podrán dar </a:t>
            </a:r>
            <a:r>
              <a:rPr lang="es-ES" b="1" dirty="0"/>
              <a:t>ellos mismos:</a:t>
            </a:r>
          </a:p>
          <a:p>
            <a:endParaRPr lang="es-ES" b="1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/>
              <a:t>Expreso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/>
              <a:t>Libre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/>
              <a:t>Inequívoco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/>
              <a:t>Informado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/>
              <a:t>Por escrito – no verbales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/>
              <a:t>Comprensible</a:t>
            </a:r>
          </a:p>
          <a:p>
            <a:endParaRPr lang="es-ES" b="1" dirty="0"/>
          </a:p>
          <a:p>
            <a:endParaRPr lang="es-ES" sz="1100" dirty="0"/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EF2C32-93C5-4252-9FA4-84D13AEAB398}"/>
              </a:ext>
            </a:extLst>
          </p:cNvPr>
          <p:cNvSpPr txBox="1"/>
          <p:nvPr/>
        </p:nvSpPr>
        <p:spPr>
          <a:xfrm>
            <a:off x="3149217" y="1639067"/>
            <a:ext cx="565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FOTOGRAFÍAS DE MENORES DE EDAD</a:t>
            </a:r>
          </a:p>
        </p:txBody>
      </p:sp>
      <p:pic>
        <p:nvPicPr>
          <p:cNvPr id="10242" name="Picture 2" descr="El consentimiento en las relaciones sexuales">
            <a:extLst>
              <a:ext uri="{FF2B5EF4-FFF2-40B4-BE49-F238E27FC236}">
                <a16:creationId xmlns:a16="http://schemas.microsoft.com/office/drawing/2014/main" id="{E5A0FE1E-3542-4990-ACDA-F4610924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886" y="3868358"/>
            <a:ext cx="4530459" cy="236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79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6054" y="1643449"/>
            <a:ext cx="107998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LOS PERIÓDICOS PUBLICAN FOTOS DE MENORES QUE ASISTEN A LOS ACTOS PÚBLICOS SIN SU CONSENTIMIENTO, SIN EMBARGO, LA ENTIDAD QUE ORGANIZA ESE ACTO NO LO PUEDE PUBLICAR EN SU BLOG</a:t>
            </a:r>
            <a:endParaRPr lang="es-ES" dirty="0">
              <a:solidFill>
                <a:srgbClr val="0070C0"/>
              </a:solidFill>
            </a:endParaRPr>
          </a:p>
          <a:p>
            <a:endParaRPr lang="es-ES" dirty="0"/>
          </a:p>
          <a:p>
            <a:r>
              <a:rPr lang="es-ES" b="1" dirty="0"/>
              <a:t>Consentimiento del artículo 6.1 LOPD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El medio utilizado: un periódico: </a:t>
            </a:r>
            <a:r>
              <a:rPr lang="es-ES" b="1" dirty="0"/>
              <a:t>“</a:t>
            </a:r>
            <a:r>
              <a:rPr lang="es-ES" b="1" i="1" u="sng" dirty="0"/>
              <a:t>medio de comunicación”</a:t>
            </a:r>
            <a:r>
              <a:rPr lang="es-ES" b="1" dirty="0"/>
              <a:t>.</a:t>
            </a:r>
          </a:p>
          <a:p>
            <a:r>
              <a:rPr lang="es-ES" dirty="0"/>
              <a:t> </a:t>
            </a:r>
          </a:p>
          <a:p>
            <a:r>
              <a:rPr lang="es-ES" b="1" dirty="0"/>
              <a:t>						no se requerirá el consentimiento de los interesados 						para tratar sus datos personales. </a:t>
            </a:r>
          </a:p>
          <a:p>
            <a:endParaRPr lang="es-ES" b="1" dirty="0"/>
          </a:p>
          <a:p>
            <a:r>
              <a:rPr lang="es-ES" dirty="0"/>
              <a:t>Menores de edad regulación específica, art 4.3 de la Ley Orgánica 1/1996 de Protección Jurídica del Menor, establece que:</a:t>
            </a:r>
          </a:p>
          <a:p>
            <a:pPr algn="ctr"/>
            <a:r>
              <a:rPr lang="es-ES" i="1" dirty="0"/>
              <a:t>“</a:t>
            </a:r>
            <a:r>
              <a:rPr lang="es-ES" b="1" i="1" dirty="0"/>
              <a:t>Se considera intromisión ilegítima en el derecho al honor, a la intimidad personal y familiar y a la propia imagen del menor, cualquier utilización de su imagen o su nombre en los medios de comunicación que pueda implicar menoscabo de su honra o reputación, o que sea contraria a sus intereses incluso si consta el consentimiento del menor o de sus representantes legales</a:t>
            </a:r>
            <a:r>
              <a:rPr lang="es-ES" i="1" dirty="0"/>
              <a:t>.”</a:t>
            </a:r>
            <a:endParaRPr lang="es-ES" dirty="0"/>
          </a:p>
          <a:p>
            <a:endParaRPr lang="es-ES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D4D1451E-66CB-4E41-AE91-566B93F21690}"/>
              </a:ext>
            </a:extLst>
          </p:cNvPr>
          <p:cNvSpPr/>
          <p:nvPr/>
        </p:nvSpPr>
        <p:spPr>
          <a:xfrm>
            <a:off x="4443984" y="3675888"/>
            <a:ext cx="1508760" cy="44805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E1D7E8-C79B-4094-BC16-A34AFA468178}"/>
              </a:ext>
            </a:extLst>
          </p:cNvPr>
          <p:cNvSpPr txBox="1"/>
          <p:nvPr/>
        </p:nvSpPr>
        <p:spPr>
          <a:xfrm>
            <a:off x="621792" y="3715250"/>
            <a:ext cx="382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Datos en fuentes accesibles al público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603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52616" y="1594022"/>
            <a:ext cx="992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solidFill>
                  <a:srgbClr val="0070C0"/>
                </a:solidFill>
              </a:rPr>
              <a:t>STS</a:t>
            </a:r>
            <a:r>
              <a:rPr lang="es-ES" sz="2800" b="1" dirty="0">
                <a:solidFill>
                  <a:srgbClr val="0070C0"/>
                </a:solidFill>
              </a:rPr>
              <a:t> 2895/2013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52616" y="2210489"/>
            <a:ext cx="100460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Sala de lo Civil del TS condena al Museo de Ciencia de Valladolid y a una entidad dedicada al ocio infantil y un familiar a </a:t>
            </a:r>
            <a:r>
              <a:rPr lang="es-ES" b="1" dirty="0"/>
              <a:t>indemnizar con 500 euros a los padres</a:t>
            </a:r>
            <a:r>
              <a:rPr lang="es-ES" dirty="0"/>
              <a:t> de un menor por publicar una foto de su hijo en una revista cultural gratuita sin su consentimiento.</a:t>
            </a:r>
          </a:p>
          <a:p>
            <a:endParaRPr lang="es-ES" dirty="0"/>
          </a:p>
          <a:p>
            <a:r>
              <a:rPr lang="es-ES" dirty="0"/>
              <a:t>La fotografía </a:t>
            </a:r>
            <a:r>
              <a:rPr lang="es-ES" b="1" dirty="0"/>
              <a:t>fue tomada por el tío del niño</a:t>
            </a:r>
            <a:r>
              <a:rPr lang="es-ES" dirty="0"/>
              <a:t>, que era el director de exposiciones del Museo.</a:t>
            </a:r>
          </a:p>
          <a:p>
            <a:endParaRPr lang="es-ES" dirty="0"/>
          </a:p>
          <a:p>
            <a:r>
              <a:rPr lang="es-ES" dirty="0"/>
              <a:t>Según el </a:t>
            </a:r>
            <a:r>
              <a:rPr lang="es-ES" dirty="0" err="1"/>
              <a:t>TS</a:t>
            </a:r>
            <a:r>
              <a:rPr lang="es-ES" dirty="0"/>
              <a:t>,  </a:t>
            </a:r>
            <a:r>
              <a:rPr lang="es-ES" b="1" dirty="0"/>
              <a:t>se vulnera por la falta de consentimiento</a:t>
            </a:r>
            <a:r>
              <a:rPr lang="es-ES" dirty="0"/>
              <a:t> de los tutores del niño, con independencia de que la publicación no tuviera fines publicitarios o comerciales.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0126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97458" y="1544595"/>
            <a:ext cx="931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GRABAR Y DIFUNDIR IMÁGENES DE QUIEN SE SALTA EL CONFINAMIENTO POR CORONAVIRUS 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7568" y="1480992"/>
            <a:ext cx="1396316" cy="13963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25222" y="2179150"/>
            <a:ext cx="9502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Prohibido grabar y publicar imágenes </a:t>
            </a:r>
            <a:r>
              <a:rPr lang="es-ES" dirty="0"/>
              <a:t>en las que sea </a:t>
            </a:r>
            <a:r>
              <a:rPr lang="es-ES" b="1" dirty="0"/>
              <a:t>fácil identificar </a:t>
            </a:r>
            <a:r>
              <a:rPr lang="es-ES" dirty="0"/>
              <a:t>a una persona sin el consentimiento de esta.</a:t>
            </a:r>
          </a:p>
          <a:p>
            <a:endParaRPr lang="es-ES" dirty="0"/>
          </a:p>
          <a:p>
            <a:r>
              <a:rPr lang="es-ES" dirty="0"/>
              <a:t>TRATAMIENTO ILÍCITO DE DATOS</a:t>
            </a:r>
          </a:p>
          <a:p>
            <a:endParaRPr lang="es-ES" dirty="0"/>
          </a:p>
          <a:p>
            <a:r>
              <a:rPr lang="es-ES" dirty="0"/>
              <a:t>La </a:t>
            </a:r>
            <a:r>
              <a:rPr lang="es-ES" b="1" dirty="0"/>
              <a:t>difusión de imágenes constituye un tratamiento de datos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Si </a:t>
            </a:r>
            <a:r>
              <a:rPr lang="es-ES" u="sng" dirty="0"/>
              <a:t>no se puede identificar a la persona </a:t>
            </a:r>
            <a:r>
              <a:rPr lang="es-ES" dirty="0"/>
              <a:t>que aparece en ellas, </a:t>
            </a:r>
            <a:r>
              <a:rPr lang="es-ES" u="sng" dirty="0"/>
              <a:t>no sería aplicable dicha normativa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/>
              <a:t>Tampoco si se </a:t>
            </a:r>
            <a:r>
              <a:rPr lang="es-ES" u="sng" dirty="0" err="1"/>
              <a:t>pixela</a:t>
            </a:r>
            <a:r>
              <a:rPr lang="es-ES" dirty="0"/>
              <a:t> la cara impidiendo ser reconocido o son imágenes tratadas únicamente en el </a:t>
            </a:r>
            <a:r>
              <a:rPr lang="es-ES" u="sng" dirty="0"/>
              <a:t>ámbito doméstico</a:t>
            </a:r>
            <a:r>
              <a:rPr lang="es-ES" dirty="0"/>
              <a:t>, sin que terceros tengan acceso a las mismas.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5428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71016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16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8AC161-56C8-4F15-AE49-24682F87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6777" y="2243314"/>
            <a:ext cx="4977976" cy="4065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5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HUELLA </a:t>
            </a:r>
            <a:br>
              <a:rPr lang="es-ES" sz="5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ES" sz="5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DIGITAL</a:t>
            </a:r>
            <a:br>
              <a:rPr lang="es-ES" sz="5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5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09635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Concepto de seguridad de seguridad empresarial protección corporativa Foto gratis">
            <a:extLst>
              <a:ext uri="{FF2B5EF4-FFF2-40B4-BE49-F238E27FC236}">
                <a16:creationId xmlns:a16="http://schemas.microsoft.com/office/drawing/2014/main" id="{FECAAAF1-BB59-4F48-B1A9-BCF9AEA9B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30127" b="1"/>
          <a:stretch/>
        </p:blipFill>
        <p:spPr bwMode="auto">
          <a:xfrm>
            <a:off x="20" y="2178247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4DA950-B526-4311-844B-54C8B650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0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14409" y="1376821"/>
            <a:ext cx="325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PRIVACIDAD</a:t>
            </a:r>
            <a:r>
              <a:rPr lang="es-ES" sz="2800" dirty="0">
                <a:solidFill>
                  <a:srgbClr val="0070C0"/>
                </a:solidFill>
              </a:rPr>
              <a:t> </a:t>
            </a:r>
            <a:r>
              <a:rPr lang="es-ES" sz="2400" b="1" dirty="0">
                <a:solidFill>
                  <a:srgbClr val="0070C0"/>
                </a:solidFill>
              </a:rPr>
              <a:t>DIGITAL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79C589-005F-4F61-99BF-B58B933782FD}"/>
              </a:ext>
            </a:extLst>
          </p:cNvPr>
          <p:cNvSpPr txBox="1"/>
          <p:nvPr/>
        </p:nvSpPr>
        <p:spPr>
          <a:xfrm>
            <a:off x="655983" y="2136913"/>
            <a:ext cx="108038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erecho de los usuarios a proteger sus datos en la red y decidir qué información está visible para el resto.</a:t>
            </a:r>
          </a:p>
          <a:p>
            <a:endParaRPr lang="es-ES" dirty="0">
              <a:latin typeface="Calibri" panose="020F0502020204030204" pitchFamily="34" charset="0"/>
            </a:endParaRPr>
          </a:p>
          <a:p>
            <a:r>
              <a:rPr lang="es-ES" b="1" dirty="0">
                <a:latin typeface="Calibri" panose="020F0502020204030204" pitchFamily="34" charset="0"/>
              </a:rPr>
              <a:t>Características: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/>
              <a:t>Toda información de un usuario en internet.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/>
              <a:t>Imágenes, vídeos, correo electrónico, geolocalización, historial de navegación, IP o cualquier otro dato que permita la identificación de un usuario en la red.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dirty="0"/>
              <a:t>No se limita al uso de páginas web o redes sociales, también se refiere a la transmisión de datos a través de tiendas online, aplicaciones, servicios de mensajería instantánea, etc.</a:t>
            </a:r>
          </a:p>
          <a:p>
            <a:endParaRPr lang="es-ES" dirty="0"/>
          </a:p>
          <a:p>
            <a:r>
              <a:rPr lang="es-ES" b="1" dirty="0"/>
              <a:t>Derecho al olvido: </a:t>
            </a:r>
          </a:p>
          <a:p>
            <a:r>
              <a:rPr lang="es-ES" dirty="0"/>
              <a:t>Derecho del usuario a solicitar que se elimine de internet aquella información que no quiere que sea vista por otros usuarios. </a:t>
            </a:r>
          </a:p>
          <a:p>
            <a:endParaRPr lang="es-ES" dirty="0"/>
          </a:p>
          <a:p>
            <a:r>
              <a:rPr lang="es-ES" dirty="0"/>
              <a:t>Requisito para proceder a su eliminación es que se trate de </a:t>
            </a:r>
            <a:r>
              <a:rPr lang="es-ES" u="sng" dirty="0"/>
              <a:t>información desactualizada, no pertinente o excesiva</a:t>
            </a:r>
            <a:r>
              <a:rPr lang="es-ES" dirty="0"/>
              <a:t>, sin importar que en su día fuera veraz.</a:t>
            </a:r>
          </a:p>
        </p:txBody>
      </p:sp>
    </p:spTree>
    <p:extLst>
      <p:ext uri="{BB962C8B-B14F-4D97-AF65-F5344CB8AC3E}">
        <p14:creationId xmlns:p14="http://schemas.microsoft.com/office/powerpoint/2010/main" val="3340104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627E52D-D36C-428E-997B-FD0B7233453D}"/>
              </a:ext>
            </a:extLst>
          </p:cNvPr>
          <p:cNvSpPr txBox="1"/>
          <p:nvPr/>
        </p:nvSpPr>
        <p:spPr>
          <a:xfrm>
            <a:off x="4519386" y="1390518"/>
            <a:ext cx="271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HUELLA DIGITAL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467744-797B-4D0E-A4BA-770140C5AC10}"/>
              </a:ext>
            </a:extLst>
          </p:cNvPr>
          <p:cNvSpPr txBox="1"/>
          <p:nvPr/>
        </p:nvSpPr>
        <p:spPr>
          <a:xfrm>
            <a:off x="636104" y="1968528"/>
            <a:ext cx="106348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“Todo el rastro que se deja en internet con el historial de navegación y las interacciones en redes sociales y demás sitios web. Esto va generando un perfil digital que si fuera solamente de una persona no pasaría nada, pero el problema es que hay muchísimos datos de muchísimas personas y las empresas trafican con estos datos.”</a:t>
            </a:r>
          </a:p>
          <a:p>
            <a:endParaRPr lang="es-ES" dirty="0">
              <a:latin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ercado dedicado a la compraventa de datos: “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ahora mismo es más caro borrar información que almacenarla. Sin embargo, hace treinta años almacenar información era algo extremadamente caro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</a:t>
            </a: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Té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cnica de seguimiento capaz de identificar a los usuarios individuales según la configuración de su navegador y dispositivo. </a:t>
            </a: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Siempre precisa.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266" name="Picture 2" descr="Recomendaciones para evitar el robo de identidad en México – MonitorSur">
            <a:extLst>
              <a:ext uri="{FF2B5EF4-FFF2-40B4-BE49-F238E27FC236}">
                <a16:creationId xmlns:a16="http://schemas.microsoft.com/office/drawing/2014/main" id="{CFC393CD-A22D-4663-A44A-C610CBCC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43" y="4550633"/>
            <a:ext cx="3568117" cy="200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686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2A389E-E482-482D-A339-41486CA77FCD}"/>
              </a:ext>
            </a:extLst>
          </p:cNvPr>
          <p:cNvSpPr txBox="1"/>
          <p:nvPr/>
        </p:nvSpPr>
        <p:spPr>
          <a:xfrm>
            <a:off x="665921" y="1997765"/>
            <a:ext cx="10962861" cy="438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E98A6A-D701-4812-8822-F99CB8FE1ACD}"/>
              </a:ext>
            </a:extLst>
          </p:cNvPr>
          <p:cNvSpPr txBox="1"/>
          <p:nvPr/>
        </p:nvSpPr>
        <p:spPr>
          <a:xfrm>
            <a:off x="665921" y="2176670"/>
            <a:ext cx="10860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¿Para qué sirve y por qué tus datos son tan increíblemente valiosos para estas empresas?</a:t>
            </a: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Permiten a las empresas publicitarias crear un perfil basado en tus datos. </a:t>
            </a:r>
          </a:p>
          <a:p>
            <a:endParaRPr lang="es-ES" dirty="0"/>
          </a:p>
          <a:p>
            <a:r>
              <a:rPr lang="es-ES" dirty="0"/>
              <a:t>Cuantos más datos - mayor precisión podrán dirigirse a ti con anuncios - mayores ingresos para la empresa.</a:t>
            </a:r>
          </a:p>
          <a:p>
            <a:endParaRPr lang="es-ES" dirty="0"/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Identificación de defraudadores y otras actividades sospechosas que requieran investigación.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1758E9-DC07-46BB-9B4C-E102BA39B123}"/>
              </a:ext>
            </a:extLst>
          </p:cNvPr>
          <p:cNvSpPr txBox="1"/>
          <p:nvPr/>
        </p:nvSpPr>
        <p:spPr>
          <a:xfrm>
            <a:off x="4519386" y="1390518"/>
            <a:ext cx="271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HUELLA DIGITAL</a:t>
            </a:r>
          </a:p>
        </p:txBody>
      </p:sp>
      <p:pic>
        <p:nvPicPr>
          <p:cNvPr id="12290" name="Picture 2" descr="El 81% de las empresas piensan sus soluciones de protección de datos no  servirán en el futuro | Seguridad | IT User">
            <a:extLst>
              <a:ext uri="{FF2B5EF4-FFF2-40B4-BE49-F238E27FC236}">
                <a16:creationId xmlns:a16="http://schemas.microsoft.com/office/drawing/2014/main" id="{7D9C044E-362A-4075-9DBF-5962B3792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15" y="4207995"/>
            <a:ext cx="3750764" cy="2109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6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71016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16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8AC161-56C8-4F15-AE49-24682F87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6777" y="2243314"/>
            <a:ext cx="4977976" cy="4065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5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TRATAMIENTO DE DATOS DE CARÁCTER PERSONAL</a:t>
            </a:r>
            <a:br>
              <a:rPr lang="es-ES" sz="5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5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09635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Concepto de seguridad de seguridad empresarial protección corporativa Foto gratis">
            <a:extLst>
              <a:ext uri="{FF2B5EF4-FFF2-40B4-BE49-F238E27FC236}">
                <a16:creationId xmlns:a16="http://schemas.microsoft.com/office/drawing/2014/main" id="{FECAAAF1-BB59-4F48-B1A9-BCF9AEA9B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30127" b="1"/>
          <a:stretch/>
        </p:blipFill>
        <p:spPr bwMode="auto">
          <a:xfrm>
            <a:off x="20" y="2178247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4DA950-B526-4311-844B-54C8B650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11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8EA2CB-82C1-4B59-99E8-DC31E41D6DD4}"/>
              </a:ext>
            </a:extLst>
          </p:cNvPr>
          <p:cNvSpPr txBox="1"/>
          <p:nvPr/>
        </p:nvSpPr>
        <p:spPr>
          <a:xfrm>
            <a:off x="4898049" y="1494589"/>
            <a:ext cx="2395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HUELLA DIGITAL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2A389E-E482-482D-A339-41486CA77FCD}"/>
              </a:ext>
            </a:extLst>
          </p:cNvPr>
          <p:cNvSpPr txBox="1"/>
          <p:nvPr/>
        </p:nvSpPr>
        <p:spPr>
          <a:xfrm>
            <a:off x="665921" y="1997765"/>
            <a:ext cx="10962861" cy="438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E98A6A-D701-4812-8822-F99CB8FE1ACD}"/>
              </a:ext>
            </a:extLst>
          </p:cNvPr>
          <p:cNvSpPr txBox="1"/>
          <p:nvPr/>
        </p:nvSpPr>
        <p:spPr>
          <a:xfrm>
            <a:off x="665921" y="2176670"/>
            <a:ext cx="108601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se va creando tu huella digital?</a:t>
            </a: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ervidor, a través de tecnologías como JavaScript y Adobe Flash, con el uso de las redes sociales, publicaciones en foros o webs, publicación de fotografías en Internet, etc.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¿Se puede eliminar el rastro en Internet?</a:t>
            </a: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Sí. Rastrea y elimina tus cuentas en línea manualmente; Busca información sobre ti; Darse de baja de las listas de correo; Eliminar comentarios del foro; Eliminar las cookies. </a:t>
            </a: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000" b="1" dirty="0">
                <a:solidFill>
                  <a:srgbClr val="0070C0"/>
                </a:solidFill>
              </a:rPr>
              <a:t>TESTAMENTO DIGITAL</a:t>
            </a:r>
          </a:p>
          <a:p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Solicitar que se elimine la información personal del fallecido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siempre y cuando éste no lo haya prohibido expresamente en vida. Esto incluye cualquier tipo de datos, desde fotos o perfiles de redes sociales, hasta cuentas bancarios o contraseñas de acceso a servicios web.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5650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4BB890-69FE-44A9-A76C-F56EDA0D647C}"/>
              </a:ext>
            </a:extLst>
          </p:cNvPr>
          <p:cNvSpPr txBox="1"/>
          <p:nvPr/>
        </p:nvSpPr>
        <p:spPr>
          <a:xfrm>
            <a:off x="569843" y="2063140"/>
            <a:ext cx="11052313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“OVERSHARING”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el síndrome de compartir nuestra privacidad.</a:t>
            </a:r>
          </a:p>
          <a:p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ompe con todos los blindajes que teníamos con nuestra privacidad en nuestras vidas cotidianas, haciéndola pública en la red.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niños y adolescentes están especialmente expuestos a los retos de la digitalización: aunque por sus habilidades digitales, están en una posición aventajada para beneficiarse de todas las oportunidades que la tecnología ofrece y ofrecerá en los próximos años, su vulnerabilidad frente a situaciones de riesgo se incrementa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b="1" dirty="0"/>
              <a:t>“SHARENTING”: </a:t>
            </a:r>
            <a:r>
              <a:rPr lang="es-ES" dirty="0"/>
              <a:t>compartir online la vida de los hijos.</a:t>
            </a:r>
          </a:p>
          <a:p>
            <a:endParaRPr lang="es-ES" dirty="0"/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ada vez que se publica una foto o un vídeo en internet, se crea una huella digital del niño o niña que es imborrable. 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5DB028-BADC-4850-9D6B-BE53583771BC}"/>
              </a:ext>
            </a:extLst>
          </p:cNvPr>
          <p:cNvSpPr txBox="1"/>
          <p:nvPr/>
        </p:nvSpPr>
        <p:spPr>
          <a:xfrm>
            <a:off x="4035287" y="3355802"/>
            <a:ext cx="240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2E4E94-D01D-4C16-898F-76E04D27FB71}"/>
              </a:ext>
            </a:extLst>
          </p:cNvPr>
          <p:cNvSpPr txBox="1"/>
          <p:nvPr/>
        </p:nvSpPr>
        <p:spPr>
          <a:xfrm>
            <a:off x="1003852" y="1560443"/>
            <a:ext cx="9919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RESPONSABILIDAD DE LAS FAMILIAS ANTE LA PUBLICACIÓN DE IMÁGENES DE SUS HIJOS EN INTERNET</a:t>
            </a:r>
            <a:endParaRPr lang="es-ES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3970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4BB890-69FE-44A9-A76C-F56EDA0D647C}"/>
              </a:ext>
            </a:extLst>
          </p:cNvPr>
          <p:cNvSpPr txBox="1"/>
          <p:nvPr/>
        </p:nvSpPr>
        <p:spPr>
          <a:xfrm>
            <a:off x="553278" y="2063140"/>
            <a:ext cx="110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5DB028-BADC-4850-9D6B-BE53583771BC}"/>
              </a:ext>
            </a:extLst>
          </p:cNvPr>
          <p:cNvSpPr txBox="1"/>
          <p:nvPr/>
        </p:nvSpPr>
        <p:spPr>
          <a:xfrm>
            <a:off x="4035287" y="3355802"/>
            <a:ext cx="240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7301DE-31A2-4FD3-8377-9FCFA0F8A45E}"/>
              </a:ext>
            </a:extLst>
          </p:cNvPr>
          <p:cNvSpPr txBox="1"/>
          <p:nvPr/>
        </p:nvSpPr>
        <p:spPr>
          <a:xfrm>
            <a:off x="655983" y="1365970"/>
            <a:ext cx="10406270" cy="496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fotografías no debo publicar de mi hijo?</a:t>
            </a: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Derecho de los menores al honor, a la intimidad personal y familiar y a la propia imagen.</a:t>
            </a: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ntes de publicar una fotografía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Caras comprometidas o graciosas, ya que están pueden ser utilizadas sin tu permiso para crear gifs o fotografías burlonas.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publiques fotografías en las que se vea la cara de menor, para que no pueda ser reconocido.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hagas públicos los hábitos del menor.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supuesto, nunca desnudos.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¿Puedo decidir sobre las fotos de mis hijos hasta su mayoría de edad?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Solo hasta los 14 años.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22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4BB890-69FE-44A9-A76C-F56EDA0D647C}"/>
              </a:ext>
            </a:extLst>
          </p:cNvPr>
          <p:cNvSpPr txBox="1"/>
          <p:nvPr/>
        </p:nvSpPr>
        <p:spPr>
          <a:xfrm>
            <a:off x="569843" y="1732309"/>
            <a:ext cx="11052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LEGITIMADOS – con fines educativos</a:t>
            </a:r>
          </a:p>
          <a:p>
            <a:endParaRPr lang="es-ES" dirty="0"/>
          </a:p>
          <a:p>
            <a:r>
              <a:rPr lang="es-ES" dirty="0"/>
              <a:t>NO LEGITIMADOS - acontecimientos o eventos con fines de difusión – Necesitan información y consentimiento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5DB028-BADC-4850-9D6B-BE53583771BC}"/>
              </a:ext>
            </a:extLst>
          </p:cNvPr>
          <p:cNvSpPr txBox="1"/>
          <p:nvPr/>
        </p:nvSpPr>
        <p:spPr>
          <a:xfrm>
            <a:off x="634445" y="2747972"/>
            <a:ext cx="1066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GRABACIÓN Y DIFUSIÓN DE IMÁGENES EN EVENTOS ORGANIZADOS Y CELEBRADOS EN CENTROS EDUCATIVOS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46E22E-CA1F-4C1D-B6DA-D4D9CCB8C6A6}"/>
              </a:ext>
            </a:extLst>
          </p:cNvPr>
          <p:cNvSpPr txBox="1"/>
          <p:nvPr/>
        </p:nvSpPr>
        <p:spPr>
          <a:xfrm>
            <a:off x="3217007" y="1375326"/>
            <a:ext cx="533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TRATAMIENTO DE LAS IMÁGENES DE LOS ALUMNOS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6BAA1F-E625-4C15-BFD2-C4EF9DC4EDC2}"/>
              </a:ext>
            </a:extLst>
          </p:cNvPr>
          <p:cNvSpPr txBox="1"/>
          <p:nvPr/>
        </p:nvSpPr>
        <p:spPr>
          <a:xfrm>
            <a:off x="472105" y="3158590"/>
            <a:ext cx="11250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¿Pueden los familiares de los alumnos que participan en un evento abierto a las familias grabar imágenes del evento? </a:t>
            </a:r>
          </a:p>
          <a:p>
            <a:pPr algn="just"/>
            <a:r>
              <a:rPr lang="es-ES" dirty="0"/>
              <a:t>Sí, siempre y cuando se trate de imágenes captadas exclusivamente para su uso personal y doméstico</a:t>
            </a:r>
          </a:p>
          <a:p>
            <a:pPr algn="just"/>
            <a:endParaRPr lang="es-ES" dirty="0"/>
          </a:p>
          <a:p>
            <a:pPr algn="just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unos padres se niegan a que se tomen imágenes de su hijo en un evento en el centro educativo,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¿se ha de cancelar dicho evento?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No. Se ha de informar a los padres que la toma de fotografías y vídeos es posible como actividad familiar, exclusivamente para uso personal y doméstico.</a:t>
            </a:r>
          </a:p>
          <a:p>
            <a:pPr algn="just"/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¿Puede un profesor grabar imágenes de los alumnos para una actividad escolar? </a:t>
            </a: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Sí, pero debe estar accesible para los alumnos involucrados, sus padres o tutores y el profesor correspondiente.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u="sng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ningún caso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supone que la misma se pueda difundir de forma abierta en internet y que se pueda acceder de manera indiscriminada.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9802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4BB890-69FE-44A9-A76C-F56EDA0D647C}"/>
              </a:ext>
            </a:extLst>
          </p:cNvPr>
          <p:cNvSpPr txBox="1"/>
          <p:nvPr/>
        </p:nvSpPr>
        <p:spPr>
          <a:xfrm>
            <a:off x="569843" y="1732309"/>
            <a:ext cx="1105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5DB028-BADC-4850-9D6B-BE53583771BC}"/>
              </a:ext>
            </a:extLst>
          </p:cNvPr>
          <p:cNvSpPr txBox="1"/>
          <p:nvPr/>
        </p:nvSpPr>
        <p:spPr>
          <a:xfrm>
            <a:off x="276636" y="2559776"/>
            <a:ext cx="1066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46E22E-CA1F-4C1D-B6DA-D4D9CCB8C6A6}"/>
              </a:ext>
            </a:extLst>
          </p:cNvPr>
          <p:cNvSpPr txBox="1"/>
          <p:nvPr/>
        </p:nvSpPr>
        <p:spPr>
          <a:xfrm>
            <a:off x="2056043" y="1478199"/>
            <a:ext cx="7659149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70C0"/>
                </a:solidFill>
              </a:rPr>
              <a:t>¿QUÉ TIPO DE DATOS OFICIALES SE PUEDEN PUBLICAR?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6BAA1F-E625-4C15-BFD2-C4EF9DC4EDC2}"/>
              </a:ext>
            </a:extLst>
          </p:cNvPr>
          <p:cNvSpPr txBox="1"/>
          <p:nvPr/>
        </p:nvSpPr>
        <p:spPr>
          <a:xfrm>
            <a:off x="472105" y="3158590"/>
            <a:ext cx="10827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756D37-F518-444A-9A0C-F80E66F71BF6}"/>
              </a:ext>
            </a:extLst>
          </p:cNvPr>
          <p:cNvSpPr txBox="1"/>
          <p:nvPr/>
        </p:nvSpPr>
        <p:spPr>
          <a:xfrm>
            <a:off x="954157" y="2101641"/>
            <a:ext cx="101478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Publicación de lista de admitidos</a:t>
            </a:r>
          </a:p>
          <a:p>
            <a:endParaRPr lang="es-ES" b="1" dirty="0"/>
          </a:p>
          <a:p>
            <a:r>
              <a:rPr lang="es-ES" dirty="0"/>
              <a:t>Siempre y cuando se haga de una manera que no suponga un acceso indiscriminado la información: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Publicación en tablones dentro del centro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 través de una pagina web de acceso restringido</a:t>
            </a:r>
          </a:p>
          <a:p>
            <a:endParaRPr lang="es-ES" dirty="0"/>
          </a:p>
          <a:p>
            <a:r>
              <a:rPr lang="es-ES" dirty="0"/>
              <a:t>Recoger sólo el resultado final del baremo, no resultados parciales que puedan responder a datos o información sensible.</a:t>
            </a:r>
          </a:p>
          <a:p>
            <a:endParaRPr lang="es-ES" dirty="0"/>
          </a:p>
          <a:p>
            <a:r>
              <a:rPr lang="es-ES" dirty="0"/>
              <a:t>Información disponible para los interesados que ejerciten su derecho a reclamar.</a:t>
            </a:r>
          </a:p>
          <a:p>
            <a:endParaRPr lang="es-ES" dirty="0"/>
          </a:p>
        </p:txBody>
      </p:sp>
      <p:pic>
        <p:nvPicPr>
          <p:cNvPr id="13314" name="Picture 2" descr="Qué publicar en redes sociales en las 3 fases de tu empresa">
            <a:extLst>
              <a:ext uri="{FF2B5EF4-FFF2-40B4-BE49-F238E27FC236}">
                <a16:creationId xmlns:a16="http://schemas.microsoft.com/office/drawing/2014/main" id="{9975D148-FCF7-4DC5-87DE-8607F0DE3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05" y="4889208"/>
            <a:ext cx="2791800" cy="1096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1882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741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D4BB890-69FE-44A9-A76C-F56EDA0D647C}"/>
              </a:ext>
            </a:extLst>
          </p:cNvPr>
          <p:cNvSpPr txBox="1"/>
          <p:nvPr/>
        </p:nvSpPr>
        <p:spPr>
          <a:xfrm>
            <a:off x="569843" y="1732309"/>
            <a:ext cx="1105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5DB028-BADC-4850-9D6B-BE53583771BC}"/>
              </a:ext>
            </a:extLst>
          </p:cNvPr>
          <p:cNvSpPr txBox="1"/>
          <p:nvPr/>
        </p:nvSpPr>
        <p:spPr>
          <a:xfrm>
            <a:off x="569843" y="2413433"/>
            <a:ext cx="100865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Menor de 18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Imágenes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alto riesgo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Canal prioritario de retirada de contenidos sensibles.</a:t>
            </a: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Pasos: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Documentos relevantes para la tramitación de su reclamación.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RRSS o links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Tras el análisis de la reclamación, la Agencia determinará la posible adopción de MEDIDAS URGENTES que limiten la continuidad del tratamiento de los datos personales.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46E22E-CA1F-4C1D-B6DA-D4D9CCB8C6A6}"/>
              </a:ext>
            </a:extLst>
          </p:cNvPr>
          <p:cNvSpPr txBox="1"/>
          <p:nvPr/>
        </p:nvSpPr>
        <p:spPr>
          <a:xfrm>
            <a:off x="2428460" y="1420517"/>
            <a:ext cx="733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4AF2C0-0B63-4C0E-B65F-367FFDA424DE}"/>
              </a:ext>
            </a:extLst>
          </p:cNvPr>
          <p:cNvSpPr txBox="1"/>
          <p:nvPr/>
        </p:nvSpPr>
        <p:spPr>
          <a:xfrm>
            <a:off x="3417328" y="1566860"/>
            <a:ext cx="465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70C0"/>
                </a:solidFill>
              </a:rPr>
              <a:t>CANAL PRIORITARIO</a:t>
            </a:r>
          </a:p>
        </p:txBody>
      </p:sp>
      <p:pic>
        <p:nvPicPr>
          <p:cNvPr id="14338" name="Picture 2" descr="Representación de la ilustración de la palabra prioridad con reloj | Foto  Premium">
            <a:extLst>
              <a:ext uri="{FF2B5EF4-FFF2-40B4-BE49-F238E27FC236}">
                <a16:creationId xmlns:a16="http://schemas.microsoft.com/office/drawing/2014/main" id="{576C647F-8023-4E28-BF5B-C67F83B3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41" y="1797692"/>
            <a:ext cx="3439208" cy="21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67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71016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016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8AC161-56C8-4F15-AE49-24682F87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6777" y="2243314"/>
            <a:ext cx="4977976" cy="40652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“En Internet nosotros somos nuestra mayor vulnerabilidad pero también somos nuestro mejor antivirus.” </a:t>
            </a:r>
            <a:br>
              <a:rPr lang="es-ES" sz="5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50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09635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Concepto de seguridad de seguridad empresarial protección corporativa Foto gratis">
            <a:extLst>
              <a:ext uri="{FF2B5EF4-FFF2-40B4-BE49-F238E27FC236}">
                <a16:creationId xmlns:a16="http://schemas.microsoft.com/office/drawing/2014/main" id="{FECAAAF1-BB59-4F48-B1A9-BCF9AEA9B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r="30127" b="1"/>
          <a:stretch/>
        </p:blipFill>
        <p:spPr bwMode="auto">
          <a:xfrm>
            <a:off x="20" y="2178247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4DA950-B526-4311-844B-54C8B650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4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A4EC4D-2B89-411B-9FB9-F8E34AC31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710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3038544-2611-4B8C-87D9-8F875D34B2A6}"/>
              </a:ext>
            </a:extLst>
          </p:cNvPr>
          <p:cNvSpPr txBox="1"/>
          <p:nvPr/>
        </p:nvSpPr>
        <p:spPr>
          <a:xfrm>
            <a:off x="1176215" y="15267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			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MARCO REGULADOR ESPAÑOL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4C87ED-893B-4B72-A58B-C15646049CED}"/>
              </a:ext>
            </a:extLst>
          </p:cNvPr>
          <p:cNvSpPr txBox="1"/>
          <p:nvPr/>
        </p:nvSpPr>
        <p:spPr>
          <a:xfrm>
            <a:off x="734646" y="2172677"/>
            <a:ext cx="10027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CONSTITUCIÓN ESPAÑOLA DE 1987 </a:t>
            </a:r>
          </a:p>
          <a:p>
            <a:pPr algn="l"/>
            <a:r>
              <a:rPr lang="es-ES" dirty="0"/>
              <a:t>	Artículo 18.4 “</a:t>
            </a:r>
            <a:r>
              <a:rPr lang="es-ES" b="1" i="0" dirty="0">
                <a:solidFill>
                  <a:srgbClr val="000000"/>
                </a:solidFill>
                <a:effectLst/>
              </a:rPr>
              <a:t>La ley limitará el uso de la informática para garantizar el honor y la intimidad personal y familiar de los ciudadanos y el pleno ejercicio de sus derechos</a:t>
            </a:r>
            <a:r>
              <a:rPr lang="es-ES" b="0" i="0" dirty="0">
                <a:solidFill>
                  <a:srgbClr val="000000"/>
                </a:solidFill>
                <a:effectLst/>
              </a:rPr>
              <a:t>.</a:t>
            </a:r>
            <a:r>
              <a:rPr lang="es-ES" dirty="0"/>
              <a:t>”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TRIBUNAL CONSTITUCIONAL</a:t>
            </a:r>
          </a:p>
          <a:p>
            <a:pPr algn="l"/>
            <a:r>
              <a:rPr lang="es-ES" dirty="0"/>
              <a:t>	</a:t>
            </a:r>
            <a:r>
              <a:rPr lang="es-ES" dirty="0" err="1"/>
              <a:t>STC</a:t>
            </a:r>
            <a:r>
              <a:rPr lang="es-ES" dirty="0"/>
              <a:t> 292/2000: “</a:t>
            </a:r>
            <a:r>
              <a:rPr lang="es-ES" b="1" dirty="0"/>
              <a:t>persigue garantizar a esa persona un poder de control sobre sus datos personales, sobre su uso y destino, con el propósito de impedir su tráfico ilícito y lesivo para la dignidad y derecho del afectado”</a:t>
            </a:r>
            <a:endParaRPr lang="es-ES" dirty="0"/>
          </a:p>
          <a:p>
            <a:pPr algn="l"/>
            <a:endParaRPr lang="es-ES" dirty="0"/>
          </a:p>
          <a:p>
            <a:pPr algn="l"/>
            <a:r>
              <a:rPr lang="es-ES" dirty="0"/>
              <a:t>CARTA EUROPEA DE DERECHOS FUNDAMENTALES</a:t>
            </a:r>
          </a:p>
        </p:txBody>
      </p:sp>
      <p:pic>
        <p:nvPicPr>
          <p:cNvPr id="2050" name="Picture 2" descr="15 Dibujos para colorear Día de la Constitución Mexicana - Alumno On">
            <a:extLst>
              <a:ext uri="{FF2B5EF4-FFF2-40B4-BE49-F238E27FC236}">
                <a16:creationId xmlns:a16="http://schemas.microsoft.com/office/drawing/2014/main" id="{A6DBA90C-F0CA-4243-8CE5-3353E63A3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703" y="4293855"/>
            <a:ext cx="2270449" cy="21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8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1CFD62-C429-4F3E-A643-4B414ED5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0"/>
            <a:ext cx="12192000" cy="12740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30D73E6-0387-4C6A-91C1-A35222225DCC}"/>
              </a:ext>
            </a:extLst>
          </p:cNvPr>
          <p:cNvSpPr txBox="1"/>
          <p:nvPr/>
        </p:nvSpPr>
        <p:spPr>
          <a:xfrm>
            <a:off x="3741512" y="1676903"/>
            <a:ext cx="432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AUTORIDAD INDEPENDIENTE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BEBB16-E745-4649-AA9A-81E7C0C02405}"/>
              </a:ext>
            </a:extLst>
          </p:cNvPr>
          <p:cNvSpPr txBox="1"/>
          <p:nvPr/>
        </p:nvSpPr>
        <p:spPr>
          <a:xfrm>
            <a:off x="726831" y="2555631"/>
            <a:ext cx="108243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Prevista en el CONVENIO 108 DEL CONSEJO DE EUROPA, 1981</a:t>
            </a:r>
          </a:p>
          <a:p>
            <a:endParaRPr lang="es-ES" dirty="0"/>
          </a:p>
          <a:p>
            <a:r>
              <a:rPr lang="es-ES" dirty="0"/>
              <a:t>AGENCIA ESPAÑOLA DE PROTECCIÓN DE DATOS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Independiente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Presupuesto propio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Plena autonomía funcional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Personalidad jurídica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Plena capacidad pública y privada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Autoridad de control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s-ES" dirty="0"/>
              <a:t>Creación en 1992 y comienzo de su función en 1994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074" name="Picture 2" descr="La AEPD presenta el balance final de cumplimiento de su plan estratégico  2015-2019 - AENTA">
            <a:extLst>
              <a:ext uri="{FF2B5EF4-FFF2-40B4-BE49-F238E27FC236}">
                <a16:creationId xmlns:a16="http://schemas.microsoft.com/office/drawing/2014/main" id="{8FCC0523-7B30-4A83-9A00-3EC586F3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38" y="3187816"/>
            <a:ext cx="3940431" cy="19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6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8E8C83-62D1-472F-B896-CE711D782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40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98FF262-B35C-4362-A068-10227B3271B5}"/>
              </a:ext>
            </a:extLst>
          </p:cNvPr>
          <p:cNvSpPr txBox="1"/>
          <p:nvPr/>
        </p:nvSpPr>
        <p:spPr>
          <a:xfrm>
            <a:off x="4494850" y="1601227"/>
            <a:ext cx="317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MARCO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REGULADOR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7139E-DFF6-4CC0-8DFA-2264DABABC51}"/>
              </a:ext>
            </a:extLst>
          </p:cNvPr>
          <p:cNvSpPr txBox="1"/>
          <p:nvPr/>
        </p:nvSpPr>
        <p:spPr>
          <a:xfrm>
            <a:off x="695569" y="2297723"/>
            <a:ext cx="10769600" cy="342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Reglamento (UE) 2016/679 del parlamento europeo y del consejo de 27 de abril de 2016 relativo a la protección de las personas físicas en lo que respecta al tratamiento de datos personales y a la libre circulación de estos datos y por el que se deroga la Directiva 95/46/ CE (Reglamento general de protección de datos RGPD). </a:t>
            </a: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Ley Orgánica 3/2018, de 5 de diciembre, de Protección de Datos Personales y garantía de los derechos digitales (LOPDGDD)</a:t>
            </a: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Real Decreto 428/1993, de 26 de marzo, por el que se aprueba el Estatuto de la Agencia Española de Protección de Datos, en lo no derogado por la Ley Orgánica 3/2018 (disposición transitoria primera).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Ley 40/2015, de 1 de octubre, de Régimen Jurídico del Sector Público, (sujeta al Derecho Administrativo tanto en el ejercicio de sus competencias como en su régimen patrimonial y de contratación. 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9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C1F61C-C8B6-4A31-8092-F9539EDE6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740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17789" y="1712755"/>
            <a:ext cx="514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TRATAMIENTO DE DATOS DE CARÁCTER PERSONAL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54908" y="2520778"/>
            <a:ext cx="10812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¿QUÉ ES UN DATO PERSONAL?</a:t>
            </a:r>
          </a:p>
          <a:p>
            <a:pPr algn="just"/>
            <a:r>
              <a:rPr lang="es-ES" dirty="0"/>
              <a:t>Toda información sobre una persona física identificada o identificable («el interesado»).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Se considerará persona física identificable toda persona cuya identidad pueda determinarse, directa o indirectamente.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54908" y="4485503"/>
            <a:ext cx="10812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CATEGORÍAS ESPECIALES DE DATOS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/>
              <a:t>Los que revelen ideología, afiliación sindical, religión y creencias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/>
              <a:t>Hagan referencia al origen racial, a la salud y a la vida sexual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/>
              <a:t>Se refieran a la comisión de infracciones penales o administrativas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/>
              <a:t>Datos biométricos y genéticos </a:t>
            </a:r>
          </a:p>
          <a:p>
            <a:endParaRPr lang="es-ES" dirty="0"/>
          </a:p>
        </p:txBody>
      </p:sp>
      <p:pic>
        <p:nvPicPr>
          <p:cNvPr id="6" name="Picture 6" descr="Es el nombre de dominio un dato personal? · Espacio &amp;">
            <a:extLst>
              <a:ext uri="{FF2B5EF4-FFF2-40B4-BE49-F238E27FC236}">
                <a16:creationId xmlns:a16="http://schemas.microsoft.com/office/drawing/2014/main" id="{37E55564-BCF1-42FD-840B-1CEBA1FF7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56" y="4455972"/>
            <a:ext cx="3529682" cy="175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6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74064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274064"/>
            <a:ext cx="1219199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64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40079" y="3327705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¿QUÉ SE ENTIENDE POR TRATAMIENTO DE DATOS?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090574" y="2075930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</a:rPr>
              <a:t>Cualquier actividad en la que estén presentes datos de carácter personal constituirá un tratamiento de datos, ya se realice de manera manual o automatizada, total o parcialmente, como la recogida, registro, estructuración, conservación, modificación, o consulta.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FCC4E1-BC64-4958-9CB1-AA65CC346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0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EF6AA4A-D5CB-4A65-ADEF-77B7CD39C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-94"/>
            <a:ext cx="12192000" cy="127406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79986" y="1226741"/>
            <a:ext cx="3435178" cy="866378"/>
          </a:xfrm>
        </p:spPr>
        <p:txBody>
          <a:bodyPr>
            <a:normAutofit/>
          </a:bodyPr>
          <a:lstStyle/>
          <a:p>
            <a:pPr algn="ctr"/>
            <a:r>
              <a:rPr lang="es-ES" sz="1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TRATAMIENTO DE DATOS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	CUMPLE TUS OBLIGACIONES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dirty="0"/>
              <a:t>Registro de actividades de tratamiento </a:t>
            </a:r>
          </a:p>
          <a:p>
            <a:pPr algn="just"/>
            <a:r>
              <a:rPr lang="es-ES" sz="2000" dirty="0"/>
              <a:t>Análisis de riesgos y adopción de medidas de seguridad</a:t>
            </a:r>
          </a:p>
          <a:p>
            <a:pPr algn="just"/>
            <a:r>
              <a:rPr lang="es-ES" sz="2000" dirty="0"/>
              <a:t>Notificación de brechas de seguridad </a:t>
            </a:r>
          </a:p>
          <a:p>
            <a:pPr algn="just"/>
            <a:r>
              <a:rPr lang="es-ES" sz="2000" dirty="0"/>
              <a:t>Evaluación de impacto sobre la protección de datos</a:t>
            </a:r>
          </a:p>
          <a:p>
            <a:pPr algn="just"/>
            <a:r>
              <a:rPr lang="es-ES" sz="2000" dirty="0"/>
              <a:t>Delegado de Protección de Datos (</a:t>
            </a:r>
            <a:r>
              <a:rPr lang="es-ES" sz="2000" dirty="0" err="1"/>
              <a:t>DPO</a:t>
            </a:r>
            <a:r>
              <a:rPr lang="es-ES" sz="2000" dirty="0"/>
              <a:t>)</a:t>
            </a:r>
          </a:p>
          <a:p>
            <a:pPr algn="just"/>
            <a:r>
              <a:rPr lang="es-ES" sz="2000" dirty="0"/>
              <a:t>Códigos de conducta </a:t>
            </a:r>
          </a:p>
          <a:p>
            <a:pPr algn="just"/>
            <a:r>
              <a:rPr lang="es-ES" sz="2000" dirty="0"/>
              <a:t>Transferencias internacionales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	EJERCE TUS DERECHOS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Acceso</a:t>
            </a:r>
          </a:p>
          <a:p>
            <a:r>
              <a:rPr lang="es-ES" sz="2000" dirty="0"/>
              <a:t>Rectificación</a:t>
            </a:r>
          </a:p>
          <a:p>
            <a:r>
              <a:rPr lang="es-ES" sz="2000" dirty="0"/>
              <a:t>Oposición</a:t>
            </a:r>
          </a:p>
          <a:p>
            <a:r>
              <a:rPr lang="es-ES" sz="2000" dirty="0"/>
              <a:t>Supresión (Derecho al olvido)</a:t>
            </a:r>
          </a:p>
          <a:p>
            <a:r>
              <a:rPr lang="es-ES" sz="2000" dirty="0"/>
              <a:t>Limitación del tratamiento</a:t>
            </a:r>
          </a:p>
          <a:p>
            <a:r>
              <a:rPr lang="es-ES" sz="2000" dirty="0"/>
              <a:t>Portabilidad</a:t>
            </a:r>
          </a:p>
          <a:p>
            <a:r>
              <a:rPr lang="es-ES" sz="2000" dirty="0"/>
              <a:t>No ser objeto de decisiones individualizadas</a:t>
            </a:r>
          </a:p>
        </p:txBody>
      </p:sp>
    </p:spTree>
    <p:extLst>
      <p:ext uri="{BB962C8B-B14F-4D97-AF65-F5344CB8AC3E}">
        <p14:creationId xmlns:p14="http://schemas.microsoft.com/office/powerpoint/2010/main" val="1075739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3133</Words>
  <Application>Microsoft Office PowerPoint</Application>
  <PresentationFormat>Panorámica</PresentationFormat>
  <Paragraphs>321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Wingdings</vt:lpstr>
      <vt:lpstr>Tema de Office</vt:lpstr>
      <vt:lpstr>Presentación de PowerPoint</vt:lpstr>
      <vt:lpstr>TEMAS CLAVE</vt:lpstr>
      <vt:lpstr>TRATAMIENTO DE DATOS DE CARÁCTER PERSONAL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TRATAMIENTO DE DATOS</vt:lpstr>
      <vt:lpstr>Presentación de PowerPoint</vt:lpstr>
      <vt:lpstr> RESPONSABLE VS ENCARGADO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PRESERVACIÓN DE LA IMAGEN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HUELLA  DIGITAL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“En Internet nosotros somos nuestra mayor vulnerabilidad pero también somos nuestro mejor antivirus.”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Marketing</dc:creator>
  <cp:lastModifiedBy>Marina Rey</cp:lastModifiedBy>
  <cp:revision>29</cp:revision>
  <cp:lastPrinted>2021-01-27T16:46:37Z</cp:lastPrinted>
  <dcterms:created xsi:type="dcterms:W3CDTF">2021-01-26T13:26:44Z</dcterms:created>
  <dcterms:modified xsi:type="dcterms:W3CDTF">2021-01-28T11:15:18Z</dcterms:modified>
</cp:coreProperties>
</file>